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6"/>
  </p:notesMasterIdLst>
  <p:sldIdLst>
    <p:sldId id="291" r:id="rId2"/>
    <p:sldId id="258" r:id="rId3"/>
    <p:sldId id="259" r:id="rId4"/>
    <p:sldId id="260" r:id="rId5"/>
    <p:sldId id="261" r:id="rId6"/>
    <p:sldId id="262" r:id="rId7"/>
    <p:sldId id="267" r:id="rId8"/>
    <p:sldId id="884" r:id="rId9"/>
    <p:sldId id="885" r:id="rId10"/>
    <p:sldId id="277" r:id="rId11"/>
    <p:sldId id="268" r:id="rId12"/>
    <p:sldId id="271" r:id="rId13"/>
    <p:sldId id="274" r:id="rId14"/>
    <p:sldId id="272" r:id="rId15"/>
    <p:sldId id="275" r:id="rId16"/>
    <p:sldId id="273" r:id="rId17"/>
    <p:sldId id="276" r:id="rId18"/>
    <p:sldId id="263" r:id="rId19"/>
    <p:sldId id="264" r:id="rId20"/>
    <p:sldId id="265" r:id="rId21"/>
    <p:sldId id="266" r:id="rId22"/>
    <p:sldId id="269" r:id="rId23"/>
    <p:sldId id="882" r:id="rId24"/>
    <p:sldId id="270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dirty="0"/>
              <a:t>MSS Score Trend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MSS Score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 cmpd="sng" algn="ctr">
                <a:solidFill>
                  <a:schemeClr val="tx1"/>
                </a:solidFill>
                <a:prstDash val="solid"/>
                <a:round/>
              </a:ln>
              <a:effectLst/>
            </c:spPr>
            <c:trendlineType val="movingAvg"/>
            <c:period val="2"/>
            <c:dispRSqr val="0"/>
            <c:dispEq val="0"/>
          </c:trendline>
          <c:cat>
            <c:strRef>
              <c:f>Sheet1!$A$2:$A$6</c:f>
              <c:strCache>
                <c:ptCount val="5"/>
                <c:pt idx="0">
                  <c:v>MSS Implementation 1 </c:v>
                </c:pt>
                <c:pt idx="1">
                  <c:v>MSS Implementation 2 </c:v>
                </c:pt>
                <c:pt idx="2">
                  <c:v>MSS Implementation 3 </c:v>
                </c:pt>
                <c:pt idx="3">
                  <c:v>MSS Implementation 4</c:v>
                </c:pt>
                <c:pt idx="4">
                  <c:v>MSS Implementation 5 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0.45</c:v>
                </c:pt>
                <c:pt idx="1">
                  <c:v>0.48</c:v>
                </c:pt>
                <c:pt idx="2">
                  <c:v>0.5</c:v>
                </c:pt>
                <c:pt idx="3">
                  <c:v>0.39</c:v>
                </c:pt>
                <c:pt idx="4">
                  <c:v>0.46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A8-4250-A75A-8FCBAF266A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41313871"/>
        <c:axId val="1841304719"/>
      </c:barChart>
      <c:catAx>
        <c:axId val="18413138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841304719"/>
        <c:crosses val="autoZero"/>
        <c:auto val="1"/>
        <c:lblAlgn val="ctr"/>
        <c:lblOffset val="100"/>
        <c:noMultiLvlLbl val="0"/>
      </c:catAx>
      <c:valAx>
        <c:axId val="1841304719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8413138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02A273-16C4-4DB9-9EEF-EE2D1E32E4EC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D8C342-89B1-430D-8CD6-114CF6373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78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format is for the Assessment Team to provide feedback to the hospital.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D9C1B-EE17-461D-B852-20A0A0F8763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909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14A7-2E66-4301-872A-8A0543B978BF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AA2B-7657-46E3-A7E6-92EAD9259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7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14A7-2E66-4301-872A-8A0543B978BF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AA2B-7657-46E3-A7E6-92EAD9259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249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14A7-2E66-4301-872A-8A0543B978BF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AA2B-7657-46E3-A7E6-92EAD9259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494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14A7-2E66-4301-872A-8A0543B978BF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AA2B-7657-46E3-A7E6-92EAD9259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277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14A7-2E66-4301-872A-8A0543B978BF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AA2B-7657-46E3-A7E6-92EAD9259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739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14A7-2E66-4301-872A-8A0543B978BF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AA2B-7657-46E3-A7E6-92EAD9259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62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14A7-2E66-4301-872A-8A0543B978BF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AA2B-7657-46E3-A7E6-92EAD9259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35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14A7-2E66-4301-872A-8A0543B978BF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AA2B-7657-46E3-A7E6-92EAD9259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80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14A7-2E66-4301-872A-8A0543B978BF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AA2B-7657-46E3-A7E6-92EAD9259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96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14A7-2E66-4301-872A-8A0543B978BF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AA2B-7657-46E3-A7E6-92EAD9259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781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14A7-2E66-4301-872A-8A0543B978BF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AA2B-7657-46E3-A7E6-92EAD9259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009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314A7-2E66-4301-872A-8A0543B978BF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2AA2B-7657-46E3-A7E6-92EAD9259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750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007" y="258417"/>
            <a:ext cx="11487704" cy="6279939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  <a:t>MSS -  A Readiness tool to improve Quality Hospital Services</a:t>
            </a:r>
            <a:b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MSS Implementation Program: </a:t>
            </a:r>
            <a:b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Findings dissemination </a:t>
            </a:r>
            <a:b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400" b="1" dirty="0"/>
            </a:br>
            <a:r>
              <a:rPr lang="en-US" sz="4400" b="1" dirty="0"/>
              <a:t>Name of Hospital…………………</a:t>
            </a:r>
            <a:br>
              <a:rPr lang="en-US" sz="2800" b="1" dirty="0"/>
            </a:br>
            <a:br>
              <a:rPr lang="en-US" sz="3100" b="1" dirty="0"/>
            </a:br>
            <a:r>
              <a:rPr lang="en-US" sz="3100" b="1" dirty="0"/>
              <a:t> Date: ………………..</a:t>
            </a:r>
            <a:br>
              <a:rPr lang="en-US" sz="2800" b="1" dirty="0"/>
            </a:br>
            <a:endParaRPr lang="en-US" sz="4400" dirty="0"/>
          </a:p>
        </p:txBody>
      </p:sp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20051" y="5304038"/>
            <a:ext cx="1137747" cy="1128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S:\Rabina Shakya\NSI -Working Doc 2011-15\Documents\Logo\logo with strapline new.jpg">
            <a:extLst>
              <a:ext uri="{FF2B5EF4-FFF2-40B4-BE49-F238E27FC236}">
                <a16:creationId xmlns:a16="http://schemas.microsoft.com/office/drawing/2014/main" id="{755636A7-2955-4293-945E-3B1357D5A0A7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501" y="5418338"/>
            <a:ext cx="1905000" cy="89955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6995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196D6-DF96-42B9-BC34-5157146EA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Areas for improvement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A46AD-3C45-4FF5-A30D-24EA0B4C6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2303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8D395-31FF-4668-9836-7DDF20186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037" y="365125"/>
            <a:ext cx="11591636" cy="964911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Photos to explain hospital’s practice on Areas for improvement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D6475-646D-4472-B248-FF1304C50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678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75309-1334-4D0A-82C6-1041A0CFB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MSS Summary Sheet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8C527D1-90BD-4567-B559-0215B9AA09F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199" y="1690687"/>
          <a:ext cx="10294257" cy="48470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396527">
                  <a:extLst>
                    <a:ext uri="{9D8B030D-6E8A-4147-A177-3AD203B41FA5}">
                      <a16:colId xmlns:a16="http://schemas.microsoft.com/office/drawing/2014/main" val="2044645389"/>
                    </a:ext>
                  </a:extLst>
                </a:gridCol>
                <a:gridCol w="3635080">
                  <a:extLst>
                    <a:ext uri="{9D8B030D-6E8A-4147-A177-3AD203B41FA5}">
                      <a16:colId xmlns:a16="http://schemas.microsoft.com/office/drawing/2014/main" val="1549498069"/>
                    </a:ext>
                  </a:extLst>
                </a:gridCol>
                <a:gridCol w="1186021">
                  <a:extLst>
                    <a:ext uri="{9D8B030D-6E8A-4147-A177-3AD203B41FA5}">
                      <a16:colId xmlns:a16="http://schemas.microsoft.com/office/drawing/2014/main" val="3705239076"/>
                    </a:ext>
                  </a:extLst>
                </a:gridCol>
                <a:gridCol w="1170619">
                  <a:extLst>
                    <a:ext uri="{9D8B030D-6E8A-4147-A177-3AD203B41FA5}">
                      <a16:colId xmlns:a16="http://schemas.microsoft.com/office/drawing/2014/main" val="2209162535"/>
                    </a:ext>
                  </a:extLst>
                </a:gridCol>
                <a:gridCol w="1396527">
                  <a:extLst>
                    <a:ext uri="{9D8B030D-6E8A-4147-A177-3AD203B41FA5}">
                      <a16:colId xmlns:a16="http://schemas.microsoft.com/office/drawing/2014/main" val="707194297"/>
                    </a:ext>
                  </a:extLst>
                </a:gridCol>
                <a:gridCol w="1509483">
                  <a:extLst>
                    <a:ext uri="{9D8B030D-6E8A-4147-A177-3AD203B41FA5}">
                      <a16:colId xmlns:a16="http://schemas.microsoft.com/office/drawing/2014/main" val="1880058308"/>
                    </a:ext>
                  </a:extLst>
                </a:gridCol>
              </a:tblGrid>
              <a:tr h="74101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Code</a:t>
                      </a:r>
                      <a:endParaRPr lang="en-US" sz="1600" b="1" i="0" u="none" strike="noStrike" dirty="0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Standards</a:t>
                      </a:r>
                      <a:endParaRPr lang="en-US" sz="1600" b="1" i="0" u="none" strike="noStrike" dirty="0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of Standards</a:t>
                      </a:r>
                      <a:endParaRPr lang="en-US" sz="1600" b="1" i="0" u="none" strike="noStrike" dirty="0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 Score</a:t>
                      </a:r>
                      <a:endParaRPr lang="en-US" sz="1600" b="1" i="0" u="none" strike="noStrike" dirty="0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Obtain Score</a:t>
                      </a:r>
                      <a:endParaRPr lang="en-US" sz="1600" b="1" i="0" u="none" strike="noStrike" dirty="0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Obtain Percentage</a:t>
                      </a:r>
                      <a:endParaRPr lang="en-US" sz="1600" b="1" i="0" u="none" strike="noStrike" dirty="0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9732311"/>
                  </a:ext>
                </a:extLst>
              </a:tr>
              <a:tr h="45231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SECTION: I</a:t>
                      </a:r>
                      <a:endParaRPr lang="en-US" sz="1600" b="1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5">
                  <a:txBody>
                    <a:bodyPr/>
                    <a:lstStyle/>
                    <a:p>
                      <a:pPr algn="l" rtl="0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Governance and Management Standards (20% Weightage)</a:t>
                      </a:r>
                      <a:endParaRPr lang="en-US" sz="1600" b="1" i="0" u="none" strike="noStrike" dirty="0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5025321"/>
                  </a:ext>
                </a:extLst>
              </a:tr>
              <a:tr h="45231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Governance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US" sz="1600" b="0" i="0" u="none" strike="noStrike" dirty="0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74%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43176921"/>
                  </a:ext>
                </a:extLst>
              </a:tr>
              <a:tr h="45231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Organizational Management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47%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94063931"/>
                  </a:ext>
                </a:extLst>
              </a:tr>
              <a:tr h="67365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Human Resources Management and Development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58%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08055991"/>
                  </a:ext>
                </a:extLst>
              </a:tr>
              <a:tr h="45231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Financial Management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76%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28120269"/>
                  </a:ext>
                </a:extLst>
              </a:tr>
              <a:tr h="45231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Medical Records and Information Management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86%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73864301"/>
                  </a:ext>
                </a:extLst>
              </a:tr>
              <a:tr h="45231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Quality Management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53%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2741689"/>
                  </a:ext>
                </a:extLst>
              </a:tr>
              <a:tr h="673653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Governance and Management Standards (20% Weightage)</a:t>
                      </a:r>
                      <a:endParaRPr lang="en-US" sz="1600" b="1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</a:t>
                      </a:r>
                      <a:endParaRPr lang="en-US" sz="1600" b="1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</a:t>
                      </a:r>
                      <a:endParaRPr lang="en-US" sz="1600" b="1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  <a:endParaRPr lang="en-US" sz="1600" b="1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66%</a:t>
                      </a:r>
                      <a:endParaRPr lang="en-US" sz="1600" b="1" i="0" u="none" strike="noStrike" dirty="0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22760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4866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0383E-1884-4917-B33D-864B59C29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Section-wise bar chart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D8D42-7981-467F-AF1E-C727E3167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8651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75309-1334-4D0A-82C6-1041A0CFB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MSS Summary Sheet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4632D80-EF65-4EE2-9BE2-243E9EB1312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690687"/>
          <a:ext cx="10642601" cy="494234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43784">
                  <a:extLst>
                    <a:ext uri="{9D8B030D-6E8A-4147-A177-3AD203B41FA5}">
                      <a16:colId xmlns:a16="http://schemas.microsoft.com/office/drawing/2014/main" val="2812320502"/>
                    </a:ext>
                  </a:extLst>
                </a:gridCol>
                <a:gridCol w="3758085">
                  <a:extLst>
                    <a:ext uri="{9D8B030D-6E8A-4147-A177-3AD203B41FA5}">
                      <a16:colId xmlns:a16="http://schemas.microsoft.com/office/drawing/2014/main" val="1275391497"/>
                    </a:ext>
                  </a:extLst>
                </a:gridCol>
                <a:gridCol w="1226155">
                  <a:extLst>
                    <a:ext uri="{9D8B030D-6E8A-4147-A177-3AD203B41FA5}">
                      <a16:colId xmlns:a16="http://schemas.microsoft.com/office/drawing/2014/main" val="2026247088"/>
                    </a:ext>
                  </a:extLst>
                </a:gridCol>
                <a:gridCol w="1210231">
                  <a:extLst>
                    <a:ext uri="{9D8B030D-6E8A-4147-A177-3AD203B41FA5}">
                      <a16:colId xmlns:a16="http://schemas.microsoft.com/office/drawing/2014/main" val="1300766584"/>
                    </a:ext>
                  </a:extLst>
                </a:gridCol>
                <a:gridCol w="1443784">
                  <a:extLst>
                    <a:ext uri="{9D8B030D-6E8A-4147-A177-3AD203B41FA5}">
                      <a16:colId xmlns:a16="http://schemas.microsoft.com/office/drawing/2014/main" val="971703383"/>
                    </a:ext>
                  </a:extLst>
                </a:gridCol>
                <a:gridCol w="1560562">
                  <a:extLst>
                    <a:ext uri="{9D8B030D-6E8A-4147-A177-3AD203B41FA5}">
                      <a16:colId xmlns:a16="http://schemas.microsoft.com/office/drawing/2014/main" val="1388356574"/>
                    </a:ext>
                  </a:extLst>
                </a:gridCol>
              </a:tblGrid>
              <a:tr h="5177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Code</a:t>
                      </a:r>
                      <a:endParaRPr lang="en-US" sz="1400" b="1" i="0" u="none" strike="noStrike" dirty="0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Standards</a:t>
                      </a:r>
                      <a:endParaRPr lang="en-US" sz="1400" b="1" i="0" u="none" strike="noStrike" dirty="0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No. of Standards</a:t>
                      </a:r>
                      <a:endParaRPr lang="en-US" sz="1400" b="1" i="0" u="none" strike="noStrike" dirty="0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Max Score</a:t>
                      </a:r>
                      <a:endParaRPr lang="en-US" sz="1400" b="1" i="0" u="none" strike="noStrike" dirty="0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Obtain Score</a:t>
                      </a:r>
                      <a:endParaRPr lang="en-US" sz="1400" b="1" i="0" u="none" strike="noStrike" dirty="0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Obtain Percentage</a:t>
                      </a:r>
                      <a:endParaRPr lang="en-US" sz="1400" b="1" i="0" u="none" strike="noStrike" dirty="0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46358088"/>
                  </a:ext>
                </a:extLst>
              </a:tr>
              <a:tr h="316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u="none" strike="noStrike">
                          <a:effectLst/>
                        </a:rPr>
                        <a:t>SECTION: II</a:t>
                      </a:r>
                      <a:endParaRPr lang="en-US" sz="1400" b="1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5">
                  <a:txBody>
                    <a:bodyPr/>
                    <a:lstStyle/>
                    <a:p>
                      <a:pPr algn="l" rtl="0" fontAlgn="ctr"/>
                      <a:r>
                        <a:rPr lang="en-US" sz="1400" b="1" u="none" strike="noStrike" dirty="0">
                          <a:effectLst/>
                        </a:rPr>
                        <a:t>Clinical Management  (60% Weightage)</a:t>
                      </a:r>
                      <a:endParaRPr lang="en-US" sz="1400" b="1" i="0" u="none" strike="noStrike" dirty="0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2509343"/>
                  </a:ext>
                </a:extLst>
              </a:tr>
              <a:tr h="316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2.1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OPD Service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28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60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 dirty="0">
                          <a:effectLst/>
                        </a:rPr>
                        <a:t>25</a:t>
                      </a:r>
                      <a:endParaRPr lang="en-US" sz="1400" b="0" i="0" u="none" strike="noStrike" dirty="0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42%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5848913"/>
                  </a:ext>
                </a:extLst>
              </a:tr>
              <a:tr h="316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2.2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Speical Clinic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 dirty="0">
                          <a:effectLst/>
                        </a:rPr>
                        <a:t>68</a:t>
                      </a:r>
                      <a:endParaRPr lang="en-US" sz="1400" b="0" i="0" u="none" strike="noStrike" dirty="0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74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53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72%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27318126"/>
                  </a:ext>
                </a:extLst>
              </a:tr>
              <a:tr h="316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2.3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Emergency Service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35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41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33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80%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77922337"/>
                  </a:ext>
                </a:extLst>
              </a:tr>
              <a:tr h="316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2.4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Dressing Injections and Procedures Room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 dirty="0">
                          <a:effectLst/>
                        </a:rPr>
                        <a:t>12</a:t>
                      </a:r>
                      <a:endParaRPr lang="en-US" sz="1400" b="0" i="0" u="none" strike="noStrike" dirty="0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20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18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90%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5840867"/>
                  </a:ext>
                </a:extLst>
              </a:tr>
              <a:tr h="316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2.5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Pharmacy Service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36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40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17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43%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7006714"/>
                  </a:ext>
                </a:extLst>
              </a:tr>
              <a:tr h="316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2.6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Inpatient Service (General Ward)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28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34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24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71%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95332810"/>
                  </a:ext>
                </a:extLst>
              </a:tr>
              <a:tr h="316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2.7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Maternity Service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60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72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58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81%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17318780"/>
                  </a:ext>
                </a:extLst>
              </a:tr>
              <a:tr h="316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2.8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Surgery/ Operation Service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42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58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43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74%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42963323"/>
                  </a:ext>
                </a:extLst>
              </a:tr>
              <a:tr h="316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2.9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Diagnostic and Laboratory Services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66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70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45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64%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9595811"/>
                  </a:ext>
                </a:extLst>
              </a:tr>
              <a:tr h="316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2.10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Dental Services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18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22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0%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21610255"/>
                  </a:ext>
                </a:extLst>
              </a:tr>
              <a:tr h="316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2.11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Post-Mortem and Morturay Service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14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16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0%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72463614"/>
                  </a:ext>
                </a:extLst>
              </a:tr>
              <a:tr h="316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2.12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Medico-legal Services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11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13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0%</a:t>
                      </a:r>
                      <a:endParaRPr lang="en-US" sz="14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02340369"/>
                  </a:ext>
                </a:extLst>
              </a:tr>
              <a:tr h="316041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Total Clinical Management  (60% Weightage)</a:t>
                      </a:r>
                      <a:endParaRPr lang="en-US" sz="1400" b="1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418</a:t>
                      </a:r>
                      <a:endParaRPr lang="en-US" sz="1400" b="1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520</a:t>
                      </a:r>
                      <a:endParaRPr lang="en-US" sz="1400" b="1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>
                          <a:effectLst/>
                        </a:rPr>
                        <a:t>316</a:t>
                      </a:r>
                      <a:endParaRPr lang="en-US" sz="1400" b="1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 dirty="0">
                          <a:effectLst/>
                        </a:rPr>
                        <a:t>61%</a:t>
                      </a:r>
                      <a:endParaRPr lang="en-US" sz="1400" b="1" i="0" u="none" strike="noStrike" dirty="0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353174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7144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0383E-1884-4917-B33D-864B59C29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Section-wise bar chart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D8D42-7981-467F-AF1E-C727E3167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1864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75309-1334-4D0A-82C6-1041A0CFB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MSS Summary Sheet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8AC1FBD-11C9-4E88-8E86-6F661600B6C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329985"/>
          <a:ext cx="10515598" cy="509990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16649">
                  <a:extLst>
                    <a:ext uri="{9D8B030D-6E8A-4147-A177-3AD203B41FA5}">
                      <a16:colId xmlns:a16="http://schemas.microsoft.com/office/drawing/2014/main" val="2763199213"/>
                    </a:ext>
                  </a:extLst>
                </a:gridCol>
                <a:gridCol w="3687453">
                  <a:extLst>
                    <a:ext uri="{9D8B030D-6E8A-4147-A177-3AD203B41FA5}">
                      <a16:colId xmlns:a16="http://schemas.microsoft.com/office/drawing/2014/main" val="4254994843"/>
                    </a:ext>
                  </a:extLst>
                </a:gridCol>
                <a:gridCol w="609367">
                  <a:extLst>
                    <a:ext uri="{9D8B030D-6E8A-4147-A177-3AD203B41FA5}">
                      <a16:colId xmlns:a16="http://schemas.microsoft.com/office/drawing/2014/main" val="3131454305"/>
                    </a:ext>
                  </a:extLst>
                </a:gridCol>
                <a:gridCol w="593742">
                  <a:extLst>
                    <a:ext uri="{9D8B030D-6E8A-4147-A177-3AD203B41FA5}">
                      <a16:colId xmlns:a16="http://schemas.microsoft.com/office/drawing/2014/main" val="3574430143"/>
                    </a:ext>
                  </a:extLst>
                </a:gridCol>
                <a:gridCol w="1187484">
                  <a:extLst>
                    <a:ext uri="{9D8B030D-6E8A-4147-A177-3AD203B41FA5}">
                      <a16:colId xmlns:a16="http://schemas.microsoft.com/office/drawing/2014/main" val="1224378128"/>
                    </a:ext>
                  </a:extLst>
                </a:gridCol>
                <a:gridCol w="1416649">
                  <a:extLst>
                    <a:ext uri="{9D8B030D-6E8A-4147-A177-3AD203B41FA5}">
                      <a16:colId xmlns:a16="http://schemas.microsoft.com/office/drawing/2014/main" val="1332474131"/>
                    </a:ext>
                  </a:extLst>
                </a:gridCol>
                <a:gridCol w="1531230">
                  <a:extLst>
                    <a:ext uri="{9D8B030D-6E8A-4147-A177-3AD203B41FA5}">
                      <a16:colId xmlns:a16="http://schemas.microsoft.com/office/drawing/2014/main" val="3100916287"/>
                    </a:ext>
                  </a:extLst>
                </a:gridCol>
                <a:gridCol w="73024">
                  <a:extLst>
                    <a:ext uri="{9D8B030D-6E8A-4147-A177-3AD203B41FA5}">
                      <a16:colId xmlns:a16="http://schemas.microsoft.com/office/drawing/2014/main" val="2961544743"/>
                    </a:ext>
                  </a:extLst>
                </a:gridCol>
              </a:tblGrid>
              <a:tr h="4926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Code</a:t>
                      </a:r>
                      <a:endParaRPr lang="en-US" sz="1600" b="1" i="0" u="none" strike="noStrike" dirty="0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Standards</a:t>
                      </a:r>
                      <a:endParaRPr lang="en-US" sz="1600" b="1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of Standards</a:t>
                      </a:r>
                      <a:endParaRPr lang="en-US" sz="1600" b="1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 Score</a:t>
                      </a:r>
                      <a:endParaRPr lang="en-US" sz="1600" b="1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Obtain Score</a:t>
                      </a:r>
                      <a:endParaRPr lang="en-US" sz="1600" b="1" i="0" u="none" strike="noStrike" dirty="0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Obtain Percentage</a:t>
                      </a:r>
                      <a:endParaRPr lang="en-US" sz="1600" b="1" i="0" u="none" strike="noStrike" dirty="0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6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678599000"/>
                  </a:ext>
                </a:extLst>
              </a:tr>
              <a:tr h="30069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SECTION: III</a:t>
                      </a:r>
                      <a:endParaRPr lang="en-US" sz="1600" b="1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6">
                  <a:txBody>
                    <a:bodyPr/>
                    <a:lstStyle/>
                    <a:p>
                      <a:pPr algn="l" rtl="0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 Support Services Standards  (20% Weightage)</a:t>
                      </a:r>
                      <a:endParaRPr lang="en-US" sz="1600" b="1" i="0" u="none" strike="noStrike" dirty="0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6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62288902"/>
                  </a:ext>
                </a:extLst>
              </a:tr>
              <a:tr h="30069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3.1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Central Supply Sterile Department (CSSD)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63%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6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180037719"/>
                  </a:ext>
                </a:extLst>
              </a:tr>
              <a:tr h="30069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3.2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Laundry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16%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6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280681503"/>
                  </a:ext>
                </a:extLst>
              </a:tr>
              <a:tr h="30069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3.3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Housekeeping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6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770786705"/>
                  </a:ext>
                </a:extLst>
              </a:tr>
              <a:tr h="30069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3.4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Repair, Maintenance and Power system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6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567821711"/>
                  </a:ext>
                </a:extLst>
              </a:tr>
              <a:tr h="30069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3.5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Water supply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6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784448941"/>
                  </a:ext>
                </a:extLst>
              </a:tr>
              <a:tr h="30069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3.6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 Waste Management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63%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6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060212301"/>
                  </a:ext>
                </a:extLst>
              </a:tr>
              <a:tr h="30069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Safety and Security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41%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6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68394610"/>
                  </a:ext>
                </a:extLst>
              </a:tr>
              <a:tr h="30069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3.8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Transportation and Communication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75%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6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6506375"/>
                  </a:ext>
                </a:extLst>
              </a:tr>
              <a:tr h="30069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3.9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Store (Medical and Logistics)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86%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6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06946633"/>
                  </a:ext>
                </a:extLst>
              </a:tr>
              <a:tr h="30069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3.10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 Canteen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en-US" sz="1600" b="0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6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155601108"/>
                  </a:ext>
                </a:extLst>
              </a:tr>
              <a:tr h="300691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Hospital Support Services Standards  (20% Weightage)</a:t>
                      </a:r>
                      <a:endParaRPr lang="en-US" sz="1600" b="1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124</a:t>
                      </a:r>
                      <a:endParaRPr lang="en-US" sz="1600" b="1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</a:t>
                      </a:r>
                      <a:endParaRPr lang="en-US" sz="1600" b="1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  <a:endParaRPr lang="en-US" sz="1600" b="1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39%</a:t>
                      </a:r>
                      <a:endParaRPr lang="en-US" sz="1600" b="1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6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154273418"/>
                  </a:ext>
                </a:extLst>
              </a:tr>
              <a:tr h="300691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1600" b="1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647</a:t>
                      </a:r>
                      <a:endParaRPr lang="en-US" sz="1600" b="1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761</a:t>
                      </a:r>
                      <a:endParaRPr lang="en-US" sz="1600" b="1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439</a:t>
                      </a:r>
                      <a:endParaRPr lang="en-US" sz="1600" b="1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6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994394961"/>
                  </a:ext>
                </a:extLst>
              </a:tr>
              <a:tr h="300691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Overall MSS Score (Weightage Average Score)</a:t>
                      </a:r>
                      <a:endParaRPr lang="en-US" sz="1600" b="1" i="0" u="none" strike="noStrike" dirty="0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6597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47674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0383E-1884-4917-B33D-864B59C29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Section-wise bar chart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D8D42-7981-467F-AF1E-C727E3167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5456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71B2A-C620-4F00-BDC1-B88A5F094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Recommended Actions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23C19-C4A3-4352-AAF5-2E8AA3E3D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574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A39A4-529D-4062-BD4F-8A93DCE68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MSS Score History of….. Hospital</a:t>
            </a:r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EB9D4F9D-DF99-43AA-8430-EF02966612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150014"/>
              </p:ext>
            </p:extLst>
          </p:nvPr>
        </p:nvGraphicFramePr>
        <p:xfrm>
          <a:off x="838200" y="1825625"/>
          <a:ext cx="10515600" cy="447058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4107236978"/>
                    </a:ext>
                  </a:extLst>
                </a:gridCol>
                <a:gridCol w="3734539">
                  <a:extLst>
                    <a:ext uri="{9D8B030D-6E8A-4147-A177-3AD203B41FA5}">
                      <a16:colId xmlns:a16="http://schemas.microsoft.com/office/drawing/2014/main" val="4076901501"/>
                    </a:ext>
                  </a:extLst>
                </a:gridCol>
                <a:gridCol w="3275861">
                  <a:extLst>
                    <a:ext uri="{9D8B030D-6E8A-4147-A177-3AD203B41FA5}">
                      <a16:colId xmlns:a16="http://schemas.microsoft.com/office/drawing/2014/main" val="3526951909"/>
                    </a:ext>
                  </a:extLst>
                </a:gridCol>
              </a:tblGrid>
              <a:tr h="635388">
                <a:tc>
                  <a:txBody>
                    <a:bodyPr/>
                    <a:lstStyle/>
                    <a:p>
                      <a:r>
                        <a:rPr lang="en-US" dirty="0"/>
                        <a:t>Event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Score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3093488"/>
                  </a:ext>
                </a:extLst>
              </a:tr>
              <a:tr h="635388">
                <a:tc>
                  <a:txBody>
                    <a:bodyPr/>
                    <a:lstStyle/>
                    <a:p>
                      <a:r>
                        <a:rPr lang="en-US" dirty="0"/>
                        <a:t>MSS implementation - 1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3923349"/>
                  </a:ext>
                </a:extLst>
              </a:tr>
              <a:tr h="653563">
                <a:tc>
                  <a:txBody>
                    <a:bodyPr/>
                    <a:lstStyle/>
                    <a:p>
                      <a:r>
                        <a:rPr lang="en-US" dirty="0"/>
                        <a:t>MSS implementation - 2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9207523"/>
                  </a:ext>
                </a:extLst>
              </a:tr>
              <a:tr h="635388">
                <a:tc>
                  <a:txBody>
                    <a:bodyPr/>
                    <a:lstStyle/>
                    <a:p>
                      <a:r>
                        <a:rPr lang="en-US" dirty="0"/>
                        <a:t>MSS implementation - 3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6754988"/>
                  </a:ext>
                </a:extLst>
              </a:tr>
              <a:tr h="635388">
                <a:tc>
                  <a:txBody>
                    <a:bodyPr/>
                    <a:lstStyle/>
                    <a:p>
                      <a:r>
                        <a:rPr lang="en-US" dirty="0"/>
                        <a:t>MSS implementation - 4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6070596"/>
                  </a:ext>
                </a:extLst>
              </a:tr>
              <a:tr h="635388">
                <a:tc>
                  <a:txBody>
                    <a:bodyPr/>
                    <a:lstStyle/>
                    <a:p>
                      <a:r>
                        <a:rPr lang="en-US" dirty="0"/>
                        <a:t>MSS implementation - 5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0339652"/>
                  </a:ext>
                </a:extLst>
              </a:tr>
              <a:tr h="635388">
                <a:tc>
                  <a:txBody>
                    <a:bodyPr/>
                    <a:lstStyle/>
                    <a:p>
                      <a:r>
                        <a:rPr lang="en-US" dirty="0"/>
                        <a:t>MSS implementation - 6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471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4443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643A6-DA2D-42BE-9125-D92E1C777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MSS Implementation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B9AA35-5BB7-4E71-A943-8DA414D09D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Objectives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E4058F8-4159-4030-860A-7A872D13DD6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Motivate local hospital management to maintain and improve MSS.</a:t>
            </a:r>
          </a:p>
          <a:p>
            <a:r>
              <a:rPr lang="en-US" dirty="0"/>
              <a:t>Provide opportunity for joint assessment and observation.</a:t>
            </a:r>
          </a:p>
          <a:p>
            <a:r>
              <a:rPr lang="en-US" dirty="0"/>
              <a:t>Feedback and coaching by external team.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BD928E3-22AF-4748-978B-405A1EE0B8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Team Members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EB43048-018A-4E4B-9854-2B66137BE34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Insert names of team members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9329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B8861-828C-4C61-8068-9099D0705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/>
              <a:t>MSS score Trend in District level MSS</a:t>
            </a:r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28E4C843-B8EF-40A0-9388-B37447421E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478706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51732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C0A23-6241-4A5D-98AB-3CBDD4D4F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MSS Summary Sheet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12433-7BC4-4F57-AECD-D9914AA13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2977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8D395-31FF-4668-9836-7DDF20186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145" y="365126"/>
            <a:ext cx="11739419" cy="927966"/>
          </a:xfrm>
        </p:spPr>
        <p:txBody>
          <a:bodyPr>
            <a:noAutofit/>
          </a:bodyPr>
          <a:lstStyle/>
          <a:p>
            <a:r>
              <a:rPr lang="en-US" sz="2800" b="1" dirty="0"/>
              <a:t>Prioritized  Action Plan develop by Hospital – during last MSS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D6475-646D-4472-B248-FF1304C50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5527"/>
            <a:ext cx="10515600" cy="467143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Plan 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Plan 2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Plan 3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Plan 4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Plan 5</a:t>
            </a:r>
          </a:p>
          <a:p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FBAAE9B-516C-4DBE-8063-A88DB31164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806085"/>
              </p:ext>
            </p:extLst>
          </p:nvPr>
        </p:nvGraphicFramePr>
        <p:xfrm>
          <a:off x="838200" y="1421630"/>
          <a:ext cx="10891984" cy="526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327">
                  <a:extLst>
                    <a:ext uri="{9D8B030D-6E8A-4147-A177-3AD203B41FA5}">
                      <a16:colId xmlns:a16="http://schemas.microsoft.com/office/drawing/2014/main" val="3974469869"/>
                    </a:ext>
                  </a:extLst>
                </a:gridCol>
                <a:gridCol w="4082473">
                  <a:extLst>
                    <a:ext uri="{9D8B030D-6E8A-4147-A177-3AD203B41FA5}">
                      <a16:colId xmlns:a16="http://schemas.microsoft.com/office/drawing/2014/main" val="578719581"/>
                    </a:ext>
                  </a:extLst>
                </a:gridCol>
                <a:gridCol w="2262909">
                  <a:extLst>
                    <a:ext uri="{9D8B030D-6E8A-4147-A177-3AD203B41FA5}">
                      <a16:colId xmlns:a16="http://schemas.microsoft.com/office/drawing/2014/main" val="807084999"/>
                    </a:ext>
                  </a:extLst>
                </a:gridCol>
                <a:gridCol w="3371275">
                  <a:extLst>
                    <a:ext uri="{9D8B030D-6E8A-4147-A177-3AD203B41FA5}">
                      <a16:colId xmlns:a16="http://schemas.microsoft.com/office/drawing/2014/main" val="35332837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Priority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Planed Activities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Current Status</a:t>
                      </a:r>
                    </a:p>
                    <a:p>
                      <a:r>
                        <a:rPr lang="en-US" dirty="0"/>
                        <a:t> (C= completed, O = Ongoing, N= Not done)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Remarks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257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1600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099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67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703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5657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6948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983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602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4609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894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6247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61108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8D395-31FF-4668-9836-7DDF20186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145" y="365126"/>
            <a:ext cx="11739419" cy="927966"/>
          </a:xfrm>
        </p:spPr>
        <p:txBody>
          <a:bodyPr>
            <a:noAutofit/>
          </a:bodyPr>
          <a:lstStyle/>
          <a:p>
            <a:r>
              <a:rPr lang="en-US" sz="2800" b="1" dirty="0"/>
              <a:t>Prioritized  Action Plan develop by Hospital – during last MSS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D6475-646D-4472-B248-FF1304C50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5527"/>
            <a:ext cx="10515600" cy="467143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Plan 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Plan 2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Plan 3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Plan 4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Plan 5</a:t>
            </a:r>
          </a:p>
          <a:p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FBAAE9B-516C-4DBE-8063-A88DB31164BB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1421630"/>
          <a:ext cx="10891984" cy="526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327">
                  <a:extLst>
                    <a:ext uri="{9D8B030D-6E8A-4147-A177-3AD203B41FA5}">
                      <a16:colId xmlns:a16="http://schemas.microsoft.com/office/drawing/2014/main" val="3974469869"/>
                    </a:ext>
                  </a:extLst>
                </a:gridCol>
                <a:gridCol w="4082473">
                  <a:extLst>
                    <a:ext uri="{9D8B030D-6E8A-4147-A177-3AD203B41FA5}">
                      <a16:colId xmlns:a16="http://schemas.microsoft.com/office/drawing/2014/main" val="578719581"/>
                    </a:ext>
                  </a:extLst>
                </a:gridCol>
                <a:gridCol w="2262909">
                  <a:extLst>
                    <a:ext uri="{9D8B030D-6E8A-4147-A177-3AD203B41FA5}">
                      <a16:colId xmlns:a16="http://schemas.microsoft.com/office/drawing/2014/main" val="807084999"/>
                    </a:ext>
                  </a:extLst>
                </a:gridCol>
                <a:gridCol w="3371275">
                  <a:extLst>
                    <a:ext uri="{9D8B030D-6E8A-4147-A177-3AD203B41FA5}">
                      <a16:colId xmlns:a16="http://schemas.microsoft.com/office/drawing/2014/main" val="35332837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Priority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Planed Activities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Current Status</a:t>
                      </a:r>
                    </a:p>
                    <a:p>
                      <a:r>
                        <a:rPr lang="en-US" dirty="0"/>
                        <a:t> (C= completed, O = Ongoing, N= Not done)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Remarks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257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1600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099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67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703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5657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6948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983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602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4609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894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6247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26416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8A33F08-568E-4C43-BA71-A6AE31A2B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99395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E9B8803-2BBA-4894-9D00-176BA5267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initiation of ……………..Hospital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37B8E11-3D68-4441-AD85-E1E110C3A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798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8940B-3D79-47E8-9596-15B76E6B8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Best practices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FE7A6-BA38-4C3C-83AC-3CACFEAA0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/>
              <a:t>Section One: Governance and Management</a:t>
            </a:r>
          </a:p>
          <a:p>
            <a:pPr lvl="1"/>
            <a:r>
              <a:rPr lang="en-US" b="1" dirty="0"/>
              <a:t>…</a:t>
            </a:r>
          </a:p>
          <a:p>
            <a:pPr lvl="1"/>
            <a:r>
              <a:rPr lang="en-US" b="1" dirty="0"/>
              <a:t>…</a:t>
            </a:r>
          </a:p>
          <a:p>
            <a:pPr lvl="1"/>
            <a:r>
              <a:rPr lang="en-US" b="1" dirty="0"/>
              <a:t>…</a:t>
            </a:r>
          </a:p>
          <a:p>
            <a:pPr lvl="1"/>
            <a:r>
              <a:rPr lang="en-US" b="1" dirty="0"/>
              <a:t>…</a:t>
            </a:r>
          </a:p>
          <a:p>
            <a:pPr lvl="1"/>
            <a:r>
              <a:rPr lang="en-US" b="1" dirty="0"/>
              <a:t>…</a:t>
            </a:r>
          </a:p>
          <a:p>
            <a:pPr lvl="1"/>
            <a:r>
              <a:rPr lang="en-US" b="1" dirty="0"/>
              <a:t>…</a:t>
            </a:r>
          </a:p>
          <a:p>
            <a:pPr lvl="1"/>
            <a:r>
              <a:rPr lang="en-US" b="1" dirty="0"/>
              <a:t>…</a:t>
            </a:r>
          </a:p>
          <a:p>
            <a:pPr lvl="1"/>
            <a:r>
              <a:rPr lang="en-US" b="1" dirty="0"/>
              <a:t>…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770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8940B-3D79-47E8-9596-15B76E6B8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Best practices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FE7A6-BA38-4C3C-83AC-3CACFEAA0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/>
              <a:t>Section 2 : Clinical Service Management </a:t>
            </a:r>
            <a:r>
              <a:rPr lang="en-US" b="1" dirty="0"/>
              <a:t>…</a:t>
            </a:r>
          </a:p>
          <a:p>
            <a:pPr lvl="1"/>
            <a:r>
              <a:rPr lang="en-US" b="1" dirty="0"/>
              <a:t>…</a:t>
            </a:r>
          </a:p>
          <a:p>
            <a:pPr lvl="1"/>
            <a:r>
              <a:rPr lang="en-US" b="1" dirty="0"/>
              <a:t>…</a:t>
            </a:r>
          </a:p>
          <a:p>
            <a:pPr lvl="1"/>
            <a:r>
              <a:rPr lang="en-US" b="1" dirty="0"/>
              <a:t>…</a:t>
            </a:r>
          </a:p>
          <a:p>
            <a:pPr lvl="1"/>
            <a:r>
              <a:rPr lang="en-US" b="1" dirty="0"/>
              <a:t>…</a:t>
            </a:r>
          </a:p>
          <a:p>
            <a:pPr lvl="1"/>
            <a:r>
              <a:rPr lang="en-US" b="1" dirty="0"/>
              <a:t>…</a:t>
            </a:r>
          </a:p>
          <a:p>
            <a:pPr lvl="1"/>
            <a:r>
              <a:rPr lang="en-US" b="1" dirty="0"/>
              <a:t>…</a:t>
            </a:r>
          </a:p>
          <a:p>
            <a:pPr lvl="1"/>
            <a:r>
              <a:rPr lang="en-US" b="1" dirty="0"/>
              <a:t>…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464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8940B-3D79-47E8-9596-15B76E6B8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Best practices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FE7A6-BA38-4C3C-83AC-3CACFEAA0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Section </a:t>
            </a:r>
            <a:r>
              <a:rPr lang="en-US" b="1" dirty="0"/>
              <a:t>3</a:t>
            </a:r>
            <a:r>
              <a:rPr lang="en-US" sz="2800" b="1" dirty="0"/>
              <a:t>: Hospital Support Service Management</a:t>
            </a:r>
            <a:endParaRPr lang="en-US" b="1" dirty="0"/>
          </a:p>
          <a:p>
            <a:pPr lvl="1"/>
            <a:r>
              <a:rPr lang="en-US" b="1" dirty="0"/>
              <a:t>…</a:t>
            </a:r>
          </a:p>
          <a:p>
            <a:pPr lvl="1"/>
            <a:r>
              <a:rPr lang="en-US" b="1" dirty="0"/>
              <a:t>…</a:t>
            </a:r>
          </a:p>
          <a:p>
            <a:pPr lvl="1"/>
            <a:r>
              <a:rPr lang="en-US" b="1" dirty="0"/>
              <a:t>…</a:t>
            </a:r>
          </a:p>
          <a:p>
            <a:pPr lvl="1"/>
            <a:r>
              <a:rPr lang="en-US" b="1" dirty="0"/>
              <a:t>…</a:t>
            </a:r>
          </a:p>
          <a:p>
            <a:pPr lvl="1"/>
            <a:r>
              <a:rPr lang="en-US" b="1" dirty="0"/>
              <a:t>…</a:t>
            </a:r>
          </a:p>
          <a:p>
            <a:pPr lvl="1"/>
            <a:r>
              <a:rPr lang="en-US" b="1" dirty="0"/>
              <a:t>…</a:t>
            </a:r>
          </a:p>
          <a:p>
            <a:pPr lvl="1"/>
            <a:r>
              <a:rPr lang="en-US" b="1" dirty="0"/>
              <a:t>…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179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8D395-31FF-4668-9836-7DDF20186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Photos to explain hospital’s best practice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D6475-646D-4472-B248-FF1304C50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067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8D395-31FF-4668-9836-7DDF20186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Photos to explain hospital’s best practice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D6475-646D-4472-B248-FF1304C50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599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8D395-31FF-4668-9836-7DDF20186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Photos to explain hospital’s best practice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D6475-646D-4472-B248-FF1304C50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357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454</TotalTime>
  <Words>731</Words>
  <Application>Microsoft Office PowerPoint</Application>
  <PresentationFormat>Widescreen</PresentationFormat>
  <Paragraphs>321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    MSS -  A Readiness tool to improve Quality Hospital Services   MSS Implementation Program:  Findings dissemination     Name of Hospital…………………   Date: ……………….. </vt:lpstr>
      <vt:lpstr>MSS Implementation</vt:lpstr>
      <vt:lpstr>New initiation of ……………..Hospital</vt:lpstr>
      <vt:lpstr>Best practices</vt:lpstr>
      <vt:lpstr>Best practices</vt:lpstr>
      <vt:lpstr>Best practices</vt:lpstr>
      <vt:lpstr>Photos to explain hospital’s best practice </vt:lpstr>
      <vt:lpstr>Photos to explain hospital’s best practice </vt:lpstr>
      <vt:lpstr>Photos to explain hospital’s best practice </vt:lpstr>
      <vt:lpstr>Areas for improvement</vt:lpstr>
      <vt:lpstr>Photos to explain hospital’s practice on Areas for improvement</vt:lpstr>
      <vt:lpstr>MSS Summary Sheet</vt:lpstr>
      <vt:lpstr>Section-wise bar chart</vt:lpstr>
      <vt:lpstr>MSS Summary Sheet</vt:lpstr>
      <vt:lpstr>Section-wise bar chart</vt:lpstr>
      <vt:lpstr>MSS Summary Sheet</vt:lpstr>
      <vt:lpstr>Section-wise bar chart</vt:lpstr>
      <vt:lpstr>Recommended Actions </vt:lpstr>
      <vt:lpstr> MSS Score History of….. Hospital</vt:lpstr>
      <vt:lpstr>MSS score Trend in District level MSS</vt:lpstr>
      <vt:lpstr>MSS Summary Sheet</vt:lpstr>
      <vt:lpstr>Prioritized  Action Plan develop by Hospital – during last MSS assessment</vt:lpstr>
      <vt:lpstr>Prioritized  Action Plan develop by Hospital – during last MSS assessment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Go"gtd ;]jf dfkb08 sfof{Gjogsf nflu&gt;f]t JolQm cled'vLs/0f sfo{qmd   Minimum Service Standard (MSS) a readiness tool to improve Quality Hospital Services  Ms Rita Pokhrel Sr Program Coordinator Nick Simons Institute</dc:title>
  <dc:creator>Rita Pokhrel</dc:creator>
  <cp:lastModifiedBy>Rita Pokhrel</cp:lastModifiedBy>
  <cp:revision>16</cp:revision>
  <dcterms:created xsi:type="dcterms:W3CDTF">2020-11-27T06:16:32Z</dcterms:created>
  <dcterms:modified xsi:type="dcterms:W3CDTF">2021-12-10T11:13:16Z</dcterms:modified>
</cp:coreProperties>
</file>